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/Relationships>

</file>

<file path=ppt/media/image1.jpeg>
</file>

<file path=ppt/media/image1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quarter" idx="13"/>
          </p:nvPr>
        </p:nvSpPr>
        <p:spPr>
          <a:xfrm>
            <a:off x="6502400" y="4813300"/>
            <a:ext cx="5600700" cy="40513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quarter" idx="14"/>
          </p:nvPr>
        </p:nvSpPr>
        <p:spPr>
          <a:xfrm>
            <a:off x="6502400" y="1079500"/>
            <a:ext cx="5600700" cy="3429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sz="half" idx="15"/>
          </p:nvPr>
        </p:nvSpPr>
        <p:spPr>
          <a:xfrm>
            <a:off x="897846" y="1079500"/>
            <a:ext cx="4978401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sz="half" idx="13"/>
          </p:nvPr>
        </p:nvSpPr>
        <p:spPr>
          <a:xfrm>
            <a:off x="68072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sz="half" idx="14"/>
          </p:nvPr>
        </p:nvSpPr>
        <p:spPr>
          <a:xfrm>
            <a:off x="889000" y="1079500"/>
            <a:ext cx="5295900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— Johnny Appleseed"/>
          <p:cNvSpPr txBox="1"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Type a quote here."/>
          <p:cNvSpPr txBox="1"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”"/>
          <p:cNvSpPr txBox="1"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“"/>
          <p:cNvSpPr txBox="1"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-5645" y="0"/>
            <a:ext cx="13004801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533400" y="3479800"/>
            <a:ext cx="11938000" cy="57658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876300" y="2330450"/>
            <a:ext cx="11277600" cy="64770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sz="half" idx="13"/>
          </p:nvPr>
        </p:nvSpPr>
        <p:spPr>
          <a:xfrm>
            <a:off x="6191619" y="1082886"/>
            <a:ext cx="5880101" cy="77470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sz="half" idx="13"/>
          </p:nvPr>
        </p:nvSpPr>
        <p:spPr>
          <a:xfrm>
            <a:off x="6172200" y="2324089"/>
            <a:ext cx="5943600" cy="6568573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donec quis nunc"/>
          <p:cNvSpPr txBox="1"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ln>
            <a:noFill/>
          </a:ln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ln>
            <a:noFill/>
          </a:ln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2.png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png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4.png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5.png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.png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Marketiing Analytics Midterm Project - Team 2"/>
          <p:cNvSpPr txBox="1"/>
          <p:nvPr>
            <p:ph type="ctrTitle"/>
          </p:nvPr>
        </p:nvSpPr>
        <p:spPr>
          <a:prstGeom prst="rect">
            <a:avLst/>
          </a:prstGeom>
        </p:spPr>
        <p:txBody>
          <a:bodyPr/>
          <a:lstStyle>
            <a:lvl1pPr defTabSz="329184">
              <a:defRPr spc="149" sz="7488"/>
            </a:lvl1pPr>
          </a:lstStyle>
          <a:p>
            <a:pPr/>
            <a:r>
              <a:t>Marketiing Analytics Midterm Project - Team 2</a:t>
            </a:r>
          </a:p>
        </p:txBody>
      </p:sp>
      <p:sp>
        <p:nvSpPr>
          <p:cNvPr id="159" name="Wen Zhang, Troy zhen, Levent Kayın"/>
          <p:cNvSpPr txBox="1"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25195">
              <a:defRPr spc="200" sz="5022"/>
            </a:lvl1pPr>
          </a:lstStyle>
          <a:p>
            <a:pPr/>
            <a:r>
              <a:t>Wen Zhang, Troy zhen, Levent Kayın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hey want to improve their promotion strategy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They want to improve their promotion strategy</a:t>
            </a:r>
          </a:p>
        </p:txBody>
      </p:sp>
      <p:sp>
        <p:nvSpPr>
          <p:cNvPr id="162" name="Pernalonga is a leading supermarket chain in basi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327">
              <a:defRPr spc="59" sz="2960"/>
            </a:lvl1pPr>
          </a:lstStyle>
          <a:p>
            <a:pPr/>
            <a:r>
              <a:t>Pernalonga is a leading supermarket chain in basil</a:t>
            </a:r>
          </a:p>
        </p:txBody>
      </p:sp>
      <p:sp>
        <p:nvSpPr>
          <p:cNvPr id="163" name="Over 400 stores in Brazil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Over 400 stores in Brazil</a:t>
            </a:r>
          </a:p>
          <a:p>
            <a:pPr/>
            <a:r>
              <a:t>Over 10 thousand products</a:t>
            </a:r>
          </a:p>
          <a:p>
            <a:pPr/>
            <a:r>
              <a:t>Over 400 categories. </a:t>
            </a:r>
          </a:p>
          <a:p>
            <a:pPr/>
            <a:r>
              <a:t>Partnerships with suppliers to fund promotions </a:t>
            </a:r>
          </a:p>
          <a:p>
            <a:pPr/>
            <a:r>
              <a:t>30% of its sales on promotions</a:t>
            </a:r>
          </a:p>
          <a:p>
            <a:pPr/>
            <a:r>
              <a:t>Mostly in store promotions </a:t>
            </a:r>
          </a:p>
          <a:p>
            <a:pPr/>
            <a:r>
              <a:t>Push into personalised promotions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5" name="Screen Shot 2018-03-29 at 08.40.14.png" descr="Screen Shot 2018-03-29 at 08.40.14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727359" y="2330450"/>
            <a:ext cx="9575482" cy="6477000"/>
          </a:xfrm>
          <a:prstGeom prst="rect">
            <a:avLst/>
          </a:prstGeom>
        </p:spPr>
      </p:pic>
      <p:sp>
        <p:nvSpPr>
          <p:cNvPr id="166" name="Diaper Market in Pernalonga is competitiv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06908">
              <a:defRPr spc="71" sz="3559"/>
            </a:lvl1pPr>
          </a:lstStyle>
          <a:p>
            <a:pPr/>
            <a:r>
              <a:t>Diaper Market in Pernalonga is competitive </a:t>
            </a:r>
          </a:p>
        </p:txBody>
      </p:sp>
      <p:sp>
        <p:nvSpPr>
          <p:cNvPr id="167" name="Pernaloga’s Private label and dodot seem to dominate the market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365760">
              <a:defRPr spc="187" sz="2080"/>
            </a:lvl1pPr>
          </a:lstStyle>
          <a:p>
            <a:pPr/>
            <a:r>
              <a:t>Pernaloga’s Private label and dodot seem to dominate the market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9" name="Screen Shot 2018-03-29 at 08.41.43.png" descr="Screen Shot 2018-03-29 at 08.41.43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57350" y="2330450"/>
            <a:ext cx="9715500" cy="6477000"/>
          </a:xfrm>
          <a:prstGeom prst="rect">
            <a:avLst/>
          </a:prstGeom>
        </p:spPr>
      </p:pic>
      <p:sp>
        <p:nvSpPr>
          <p:cNvPr id="170" name="Diaper and baby hygiene product sales are seasonal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327">
              <a:defRPr spc="59" sz="2960"/>
            </a:lvl1pPr>
          </a:lstStyle>
          <a:p>
            <a:pPr/>
            <a:r>
              <a:t>Diaper and baby hygiene product sales are seasonal</a:t>
            </a:r>
          </a:p>
        </p:txBody>
      </p:sp>
      <p:sp>
        <p:nvSpPr>
          <p:cNvPr id="171" name="however this is due to the seasonality in human reproduction, on a customer level people don’T behave seasonally"/>
          <p:cNvSpPr txBox="1"/>
          <p:nvPr>
            <p:ph type="body" sz="quarter" idx="1"/>
          </p:nvPr>
        </p:nvSpPr>
        <p:spPr>
          <a:xfrm>
            <a:off x="673100" y="1320800"/>
            <a:ext cx="11658600" cy="749300"/>
          </a:xfrm>
          <a:prstGeom prst="rect">
            <a:avLst/>
          </a:prstGeom>
        </p:spPr>
        <p:txBody>
          <a:bodyPr/>
          <a:lstStyle>
            <a:lvl1pPr defTabSz="329184">
              <a:defRPr spc="168" sz="1872"/>
            </a:lvl1pPr>
          </a:lstStyle>
          <a:p>
            <a:pPr/>
            <a:r>
              <a:t>however this is due to the seasonality in human reproduction, on a customer level people don’T behave seasonally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3" name="Screen Shot 2018-03-29 at 08.44.25.png" descr="Screen Shot 2018-03-29 at 08.44.25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709437" y="2330450"/>
            <a:ext cx="9611326" cy="6477000"/>
          </a:xfrm>
          <a:prstGeom prst="rect">
            <a:avLst/>
          </a:prstGeom>
        </p:spPr>
      </p:pic>
      <p:sp>
        <p:nvSpPr>
          <p:cNvPr id="174" name="Brands employ different discount strate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93192">
              <a:defRPr spc="68" sz="3440"/>
            </a:lvl1pPr>
          </a:lstStyle>
          <a:p>
            <a:pPr/>
            <a:r>
              <a:t>Brands employ different discount strategies</a:t>
            </a:r>
          </a:p>
        </p:txBody>
      </p:sp>
      <p:sp>
        <p:nvSpPr>
          <p:cNvPr id="175" name="Some are more effective in increasing sales"/>
          <p:cNvSpPr txBox="1"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>
            <a:lvl1pPr defTabSz="411479">
              <a:defRPr spc="210" sz="2340"/>
            </a:lvl1pPr>
          </a:lstStyle>
          <a:p>
            <a:pPr/>
            <a:r>
              <a:t>Some are more effective in increasing sales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7" name="Screen Shot 2018-03-29 at 08.45.20.png" descr="Screen Shot 2018-03-29 at 08.45.20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729517" y="2330450"/>
            <a:ext cx="9571166" cy="6477000"/>
          </a:xfrm>
          <a:prstGeom prst="rect">
            <a:avLst/>
          </a:prstGeom>
        </p:spPr>
      </p:pic>
      <p:sp>
        <p:nvSpPr>
          <p:cNvPr id="178" name="Huggies’ Promotion strategy does not seem to capture sal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288036">
              <a:defRPr spc="50" sz="2520"/>
            </a:lvl1pPr>
          </a:lstStyle>
          <a:p>
            <a:pPr/>
            <a:r>
              <a:t>Huggies’ Promotion strategy does not seem to capture sales</a:t>
            </a:r>
          </a:p>
        </p:txBody>
      </p:sp>
      <p:sp>
        <p:nvSpPr>
          <p:cNvPr id="179" name="They have a rigid customer segment and the changes seems to be due to seasonality"/>
          <p:cNvSpPr txBox="1"/>
          <p:nvPr>
            <p:ph type="body" sz="quarter" idx="1"/>
          </p:nvPr>
        </p:nvSpPr>
        <p:spPr>
          <a:xfrm>
            <a:off x="673100" y="1320800"/>
            <a:ext cx="11658600" cy="654695"/>
          </a:xfrm>
          <a:prstGeom prst="rect">
            <a:avLst/>
          </a:prstGeom>
        </p:spPr>
        <p:txBody>
          <a:bodyPr/>
          <a:lstStyle>
            <a:lvl1pPr defTabSz="292607">
              <a:defRPr spc="149" sz="1664"/>
            </a:lvl1pPr>
          </a:lstStyle>
          <a:p>
            <a:pPr/>
            <a:r>
              <a:t>They have a rigid customer segment and the changes seems to be due to seasonality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1" name="Screen Shot 2018-03-29 at 10.54.56.png" descr="Screen Shot 2018-03-29 at 10.54.56.png"/>
          <p:cNvPicPr>
            <a:picLocks noChangeAspect="1"/>
          </p:cNvPicPr>
          <p:nvPr>
            <p:ph type="pic" idx="13"/>
          </p:nvPr>
        </p:nvPicPr>
        <p:blipFill>
          <a:blip r:embed="rId2">
            <a:extLst/>
          </a:blip>
          <a:srcRect l="0" t="0" r="0" b="0"/>
          <a:stretch>
            <a:fillRect/>
          </a:stretch>
        </p:blipFill>
        <p:spPr>
          <a:xfrm>
            <a:off x="1686791" y="2330450"/>
            <a:ext cx="9656618" cy="6477000"/>
          </a:xfrm>
          <a:prstGeom prst="rect">
            <a:avLst/>
          </a:prstGeom>
        </p:spPr>
      </p:pic>
      <p:sp>
        <p:nvSpPr>
          <p:cNvPr id="182" name="huggies might learn best practices from custom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327">
              <a:defRPr spc="59" sz="2960"/>
            </a:lvl1pPr>
          </a:lstStyle>
          <a:p>
            <a:pPr/>
            <a:r>
              <a:t>huggies might learn best practices from customers</a:t>
            </a:r>
          </a:p>
        </p:txBody>
      </p:sp>
      <p:sp>
        <p:nvSpPr>
          <p:cNvPr id="183" name="Dodot seems to be pricing and promoting to bring more sales"/>
          <p:cNvSpPr txBox="1"/>
          <p:nvPr>
            <p:ph type="body" sz="quarter" idx="1"/>
          </p:nvPr>
        </p:nvSpPr>
        <p:spPr>
          <a:xfrm>
            <a:off x="673100" y="1320800"/>
            <a:ext cx="11658600" cy="749300"/>
          </a:xfrm>
          <a:prstGeom prst="rect">
            <a:avLst/>
          </a:prstGeom>
        </p:spPr>
        <p:txBody>
          <a:bodyPr/>
          <a:lstStyle>
            <a:lvl1pPr defTabSz="388620">
              <a:defRPr spc="198" sz="2210"/>
            </a:lvl1pPr>
          </a:lstStyle>
          <a:p>
            <a:pPr/>
            <a:r>
              <a:t>Dodot seems to be pricing and promoting to bring more sales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Huggies needs to break out from their rigid customer base"/>
          <p:cNvSpPr txBox="1"/>
          <p:nvPr>
            <p:ph type="body" idx="13"/>
          </p:nvPr>
        </p:nvSpPr>
        <p:spPr>
          <a:xfrm>
            <a:off x="673100" y="1320800"/>
            <a:ext cx="11658600" cy="980765"/>
          </a:xfrm>
          <a:prstGeom prst="rect">
            <a:avLst/>
          </a:prstGeom>
        </p:spPr>
        <p:txBody>
          <a:bodyPr/>
          <a:lstStyle/>
          <a:p>
            <a:pPr/>
            <a:r>
              <a:t>Huggies needs to break out from their rigid customer base</a:t>
            </a:r>
          </a:p>
        </p:txBody>
      </p:sp>
      <p:sp>
        <p:nvSpPr>
          <p:cNvPr id="186" name="personalised promotions might will help huggie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2043">
              <a:defRPr spc="61" sz="3080"/>
            </a:lvl1pPr>
          </a:lstStyle>
          <a:p>
            <a:pPr/>
            <a:r>
              <a:t>personalised promotions might will help huggies</a:t>
            </a:r>
          </a:p>
        </p:txBody>
      </p:sp>
      <p:sp>
        <p:nvSpPr>
          <p:cNvPr id="187" name="Identifying customers that are likely to switch to Huggies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Identifying customers that are likely to switch to Huggies</a:t>
            </a:r>
          </a:p>
          <a:p>
            <a:pPr/>
            <a:r>
              <a:t>Personalised promotions to attract and retain customers</a:t>
            </a:r>
          </a:p>
          <a:p>
            <a:pPr/>
            <a:r>
              <a:t>Ideally needs to be coupled with a robust pricing strategy for sustainability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reprocessing is necessary and useful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Preprocessing is necessary and useful</a:t>
            </a:r>
          </a:p>
        </p:txBody>
      </p:sp>
      <p:sp>
        <p:nvSpPr>
          <p:cNvPr id="190" name="We can use machine Learning to Target  Customers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38327">
              <a:defRPr spc="59" sz="2960"/>
            </a:lvl1pPr>
          </a:lstStyle>
          <a:p>
            <a:pPr/>
            <a:r>
              <a:t>We can use machine Learning to Target  Customers</a:t>
            </a:r>
          </a:p>
        </p:txBody>
      </p:sp>
      <p:sp>
        <p:nvSpPr>
          <p:cNvPr id="191" name="We used R to preprocess the data.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We used R to preprocess the data. 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Merged two data tables, joined the tables on product id 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Created some new variables that we thought would be beneficial. </a:t>
            </a:r>
          </a:p>
          <a:p>
            <a:pPr lvl="1" marL="746760" indent="-373380" defTabSz="448055">
              <a:spcBef>
                <a:spcPts val="3300"/>
              </a:spcBef>
              <a:defRPr spc="54" sz="2744"/>
            </a:pPr>
            <a:r>
              <a:t>Customer value variable captures the total value of that customer to Pernalonga </a:t>
            </a:r>
          </a:p>
          <a:p>
            <a:pPr lvl="1" marL="746760" indent="-373380" defTabSz="448055">
              <a:spcBef>
                <a:spcPts val="3300"/>
              </a:spcBef>
              <a:defRPr spc="54" sz="2744"/>
            </a:pPr>
            <a:r>
              <a:t>Customer tier variable helps us rank the customers based on the value they bring to Pernalonga.</a:t>
            </a:r>
          </a:p>
          <a:p>
            <a:pPr marL="373380" indent="-373380" defTabSz="448055">
              <a:spcBef>
                <a:spcPts val="3300"/>
              </a:spcBef>
              <a:defRPr spc="54" sz="2744"/>
            </a:pPr>
            <a:r>
              <a:t> Separated tables to show only look at diapers and baby hygiene products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